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6" r:id="rId3"/>
    <p:sldId id="277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536" autoAdjust="0"/>
  </p:normalViewPr>
  <p:slideViewPr>
    <p:cSldViewPr showGuides="1">
      <p:cViewPr>
        <p:scale>
          <a:sx n="100" d="100"/>
          <a:sy n="100" d="100"/>
        </p:scale>
        <p:origin x="-1104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399EA-5101-45D6-BA9C-1106C9A179FA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431EA-1D40-444D-92AE-71C8CEE5C9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8040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эти годы в городе шло бурное строительство. Было возведено 12 тысяч квадратных метров жилья. Построено современное здание «Лицея г.</a:t>
            </a:r>
            <a:r>
              <a:rPr lang="ru-RU" baseline="0" dirty="0" smtClean="0"/>
              <a:t> Абдулино», два детских сада, Дом пионеров, центральная библиотека, здание районной поликлиники, родильный дом, начато строительство Гимназии и детской поликлиники. Созданы предприятия –водоканал, </a:t>
            </a:r>
            <a:r>
              <a:rPr lang="ru-RU" baseline="0" dirty="0" err="1" smtClean="0"/>
              <a:t>горсеть</a:t>
            </a:r>
            <a:r>
              <a:rPr lang="ru-RU" baseline="0" dirty="0" smtClean="0"/>
              <a:t>, теплосеть. В это же время было уложено более 90% асфальтового покрытия городских дорог. Построен </a:t>
            </a:r>
            <a:r>
              <a:rPr lang="ru-RU" baseline="0" dirty="0" err="1" smtClean="0"/>
              <a:t>Радовский</a:t>
            </a:r>
            <a:r>
              <a:rPr lang="ru-RU" baseline="0" dirty="0" smtClean="0"/>
              <a:t> водозабор и начато строительство очистных сооружений. В Абдулино пришло «голубое топливо».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431EA-1D40-444D-92AE-71C8CEE5C9E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211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1996 году в </a:t>
            </a:r>
            <a:r>
              <a:rPr lang="ru-RU" dirty="0" err="1" smtClean="0"/>
              <a:t>Абдулинском</a:t>
            </a:r>
            <a:r>
              <a:rPr lang="ru-RU" dirty="0" smtClean="0"/>
              <a:t> районе, единственном из  всех сельских районов проходят выборы, а не назначение губернатором главы. Юрию</a:t>
            </a:r>
            <a:r>
              <a:rPr lang="ru-RU" baseline="0" dirty="0" smtClean="0"/>
              <a:t> Вячеславовичу населением оказано доверие, и он избирается на новый срок. Время его работы пришлось на самый тяжелый период для нашего государства. Это было время выживания, на первый план выдвинуты проблемы по обеспечению самым необходимым, и Юрий Вячеславович делал все для их решения. В декабре 1999 года он назначен руководителем аппарата губернатора.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431EA-1D40-444D-92AE-71C8CEE5C9E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Bookman Old Style" pitchFamily="18" charset="0"/>
              </a:rPr>
              <a:t>В годы его работы были созданы кадетские классы, социальный приют, филиал БНК, бюро медико-социальной экспертизы. Построены и запущены малые очистные сооружения с биохимической очисткой. Особое внимание уделял развитию малого и среднего бизнеса. В 2005 году произошли изменения в структуре муниципального образования. Созданы муниципальные образования «</a:t>
            </a:r>
            <a:r>
              <a:rPr lang="ru-RU" sz="1200" dirty="0" err="1" smtClean="0">
                <a:latin typeface="Bookman Old Style" pitchFamily="18" charset="0"/>
              </a:rPr>
              <a:t>Абдулинский</a:t>
            </a:r>
            <a:r>
              <a:rPr lang="ru-RU" sz="1200" dirty="0" smtClean="0">
                <a:latin typeface="Bookman Old Style" pitchFamily="18" charset="0"/>
              </a:rPr>
              <a:t> район», «Город Абдулино» и 14 муниципальных образований «Сельское поселение».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431EA-1D40-444D-92AE-71C8CEE5C9E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 2010 по 2015 гг. главой муниципального</a:t>
            </a:r>
            <a:r>
              <a:rPr lang="ru-RU" baseline="0" dirty="0" smtClean="0"/>
              <a:t> образования «Город Абдулино» и председателем Совета депутатов становится Горбунов Владимир Иванович.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431EA-1D40-444D-92AE-71C8CEE5C9E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</a:t>
            </a:r>
            <a:r>
              <a:rPr lang="ru-RU" baseline="0" dirty="0" smtClean="0"/>
              <a:t> период работы Александра </a:t>
            </a:r>
            <a:r>
              <a:rPr lang="ru-RU" baseline="0" dirty="0" err="1" smtClean="0"/>
              <a:t>Харлампиевича</a:t>
            </a:r>
            <a:r>
              <a:rPr lang="ru-RU" baseline="0" dirty="0" smtClean="0"/>
              <a:t> была проведена большая работа по реформированию муниципального образования. В результате проведенной реформы муниципальное образование «</a:t>
            </a:r>
            <a:r>
              <a:rPr lang="ru-RU" baseline="0" dirty="0" err="1" smtClean="0"/>
              <a:t>Абдулинский</a:t>
            </a:r>
            <a:r>
              <a:rPr lang="ru-RU" baseline="0" dirty="0" smtClean="0"/>
              <a:t> район» приобрело новый статус и стало МО «</a:t>
            </a:r>
            <a:r>
              <a:rPr lang="ru-RU" baseline="0" dirty="0" err="1" smtClean="0"/>
              <a:t>Абдулинский</a:t>
            </a:r>
            <a:r>
              <a:rPr lang="ru-RU" baseline="0" dirty="0" smtClean="0"/>
              <a:t> городской округ». В его состав вошли все муниципальные образования. Главой округа назначен </a:t>
            </a:r>
            <a:r>
              <a:rPr lang="ru-RU" baseline="0" dirty="0" err="1" smtClean="0"/>
              <a:t>Насейкин</a:t>
            </a:r>
            <a:r>
              <a:rPr lang="ru-RU" baseline="0" dirty="0" smtClean="0"/>
              <a:t> Владимир Васильевич.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431EA-1D40-444D-92AE-71C8CEE5C9E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431EA-1D40-444D-92AE-71C8CEE5C9E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39591-A1E6-4946-AFCD-02D100EFF808}" type="datetimeFigureOut">
              <a:rPr lang="ru-RU" smtClean="0"/>
              <a:pPr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0B2E5-C5B7-4F91-B04A-F79F69B9EC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hqwallpapers.ru/wallpapers/flags/trikolor.jpg"/>
          <p:cNvPicPr>
            <a:picLocks noChangeAspect="1" noChangeArrowheads="1"/>
          </p:cNvPicPr>
          <p:nvPr/>
        </p:nvPicPr>
        <p:blipFill>
          <a:blip r:embed="rId2" cstate="print"/>
          <a:srcRect t="47545" b="18667"/>
          <a:stretch>
            <a:fillRect/>
          </a:stretch>
        </p:blipFill>
        <p:spPr bwMode="auto">
          <a:xfrm>
            <a:off x="0" y="548680"/>
            <a:ext cx="9144000" cy="1368152"/>
          </a:xfrm>
          <a:prstGeom prst="rect">
            <a:avLst/>
          </a:prstGeom>
          <a:noFill/>
        </p:spPr>
      </p:pic>
      <p:pic>
        <p:nvPicPr>
          <p:cNvPr id="2" name="Picture 2" descr="http://time56.info/userfiles/shop/large/27046_administratsiya-rayona.jpg"/>
          <p:cNvPicPr>
            <a:picLocks noChangeAspect="1" noChangeArrowheads="1"/>
          </p:cNvPicPr>
          <p:nvPr/>
        </p:nvPicPr>
        <p:blipFill>
          <a:blip r:embed="rId3" cstate="print"/>
          <a:srcRect r="19741" b="25953"/>
          <a:stretch>
            <a:fillRect/>
          </a:stretch>
        </p:blipFill>
        <p:spPr bwMode="auto">
          <a:xfrm>
            <a:off x="0" y="630112"/>
            <a:ext cx="9144000" cy="6227888"/>
          </a:xfrm>
          <a:prstGeom prst="flowChartManualInpu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1225674">
            <a:off x="134382" y="729770"/>
            <a:ext cx="84914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	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Местное самоуправление: </a:t>
            </a:r>
          </a:p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	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				люди и факты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5805264"/>
            <a:ext cx="645721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Виртуальная выставка ко </a:t>
            </a:r>
          </a:p>
          <a:p>
            <a:r>
              <a:rPr lang="ru-RU" sz="2800" b="1" i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Дню местного самоуправления</a:t>
            </a:r>
            <a:endParaRPr lang="ru-RU" sz="2800" b="1" i="1" dirty="0">
              <a:ln>
                <a:solidFill>
                  <a:schemeClr val="bg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Админ\Desktop\насейкин.jpg"/>
          <p:cNvPicPr>
            <a:picLocks noChangeAspect="1" noChangeArrowheads="1"/>
          </p:cNvPicPr>
          <p:nvPr/>
        </p:nvPicPr>
        <p:blipFill>
          <a:blip r:embed="rId2" cstate="print"/>
          <a:srcRect l="5818" r="6913"/>
          <a:stretch>
            <a:fillRect/>
          </a:stretch>
        </p:blipFill>
        <p:spPr bwMode="auto">
          <a:xfrm>
            <a:off x="467544" y="260648"/>
            <a:ext cx="4536504" cy="389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4437112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Насейкин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Владимир Васильевич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Назначен главой МО «</a:t>
            </a:r>
            <a:r>
              <a:rPr lang="ru-RU" sz="2800" dirty="0" err="1" smtClean="0">
                <a:latin typeface="Bookman Old Style" pitchFamily="18" charset="0"/>
              </a:rPr>
              <a:t>Абдулинский</a:t>
            </a:r>
            <a:r>
              <a:rPr lang="ru-RU" sz="2800" dirty="0" smtClean="0">
                <a:latin typeface="Bookman Old Style" pitchFamily="18" charset="0"/>
              </a:rPr>
              <a:t> городской округ» в декабре 2015 года.  </a:t>
            </a:r>
            <a:endParaRPr lang="ru-RU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s628829.vk.me/v628829471/1683f/kvTs8G0Hr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228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21320312">
            <a:off x="439621" y="4530785"/>
            <a:ext cx="8624477" cy="707886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Абдулинского городского округа</a:t>
            </a:r>
            <a:endParaRPr lang="ru-RU" sz="4000" dirty="0">
              <a:solidFill>
                <a:schemeClr val="accent6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1"/>
          <p:cNvGraphicFramePr>
            <a:graphicFrameLocks noChangeAspect="1"/>
          </p:cNvGraphicFramePr>
          <p:nvPr/>
        </p:nvGraphicFramePr>
        <p:xfrm>
          <a:off x="251520" y="221715"/>
          <a:ext cx="4022042" cy="6087605"/>
        </p:xfrm>
        <a:graphic>
          <a:graphicData uri="http://schemas.openxmlformats.org/presentationml/2006/ole">
            <p:oleObj spid="_x0000_s15367" name="Document" r:id="rId4" imgW="6081202" imgH="9211179" progId="Word.Document.8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572000" y="548680"/>
            <a:ext cx="432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Bookman Old Style" pitchFamily="18" charset="0"/>
              </a:rPr>
              <a:t>Звание «Почетный гражданин муниципального образования </a:t>
            </a:r>
            <a:r>
              <a:rPr lang="ru-RU" sz="2400" dirty="0" err="1" smtClean="0">
                <a:latin typeface="Bookman Old Style" pitchFamily="18" charset="0"/>
              </a:rPr>
              <a:t>Абдулинский</a:t>
            </a:r>
            <a:r>
              <a:rPr lang="ru-RU" sz="2400" dirty="0" smtClean="0">
                <a:latin typeface="Bookman Old Style" pitchFamily="18" charset="0"/>
              </a:rPr>
              <a:t> район Оренбургской области» было </a:t>
            </a:r>
            <a:r>
              <a:rPr lang="ru-RU" sz="2400" dirty="0" smtClean="0">
                <a:latin typeface="Bookman Old Style" pitchFamily="18" charset="0"/>
              </a:rPr>
              <a:t>учреждено</a:t>
            </a:r>
          </a:p>
          <a:p>
            <a:pPr algn="ctr"/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b="1" i="1" dirty="0" smtClean="0">
                <a:latin typeface="Bookman Old Style" pitchFamily="18" charset="0"/>
              </a:rPr>
              <a:t>10 октября 2006 года</a:t>
            </a:r>
            <a:r>
              <a:rPr lang="ru-RU" sz="2400" dirty="0" smtClean="0">
                <a:latin typeface="Bookman Old Style" pitchFamily="18" charset="0"/>
              </a:rPr>
              <a:t>. </a:t>
            </a:r>
          </a:p>
          <a:p>
            <a:pPr algn="ctr"/>
            <a:r>
              <a:rPr lang="ru-RU" sz="2400" dirty="0" smtClean="0">
                <a:latin typeface="Bookman Old Style" pitchFamily="18" charset="0"/>
              </a:rPr>
              <a:t>На сегодняшний день </a:t>
            </a:r>
            <a:r>
              <a:rPr lang="ru-RU" sz="2400" dirty="0" smtClean="0">
                <a:latin typeface="Bookman Old Style" pitchFamily="18" charset="0"/>
              </a:rPr>
              <a:t>в </a:t>
            </a:r>
            <a:r>
              <a:rPr lang="ru-RU" sz="2400" dirty="0" err="1" smtClean="0">
                <a:latin typeface="Bookman Old Style" pitchFamily="18" charset="0"/>
              </a:rPr>
              <a:t>Абдулинском</a:t>
            </a:r>
            <a:r>
              <a:rPr lang="ru-RU" sz="2400" dirty="0" smtClean="0">
                <a:latin typeface="Bookman Old Style" pitchFamily="18" charset="0"/>
              </a:rPr>
              <a:t> районе </a:t>
            </a:r>
            <a:r>
              <a:rPr lang="ru-RU" sz="2400" dirty="0" smtClean="0">
                <a:latin typeface="Bookman Old Style" pitchFamily="18" charset="0"/>
              </a:rPr>
              <a:t>это высокое звание имеют двадцать семь </a:t>
            </a:r>
            <a:r>
              <a:rPr lang="ru-RU" sz="2400" dirty="0" err="1" smtClean="0">
                <a:latin typeface="Bookman Old Style" pitchFamily="18" charset="0"/>
              </a:rPr>
              <a:t>абдулинцев</a:t>
            </a:r>
            <a:r>
              <a:rPr lang="ru-RU" sz="2400" dirty="0" smtClean="0">
                <a:latin typeface="Bookman Old Style" pitchFamily="18" charset="0"/>
              </a:rPr>
              <a:t>. </a:t>
            </a:r>
            <a:endParaRPr lang="ru-RU" sz="2400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9" name="Picture 11" descr="G:\Князева\2016-04-13 1\1 001.jpg"/>
          <p:cNvPicPr>
            <a:picLocks noChangeAspect="1" noChangeArrowheads="1"/>
          </p:cNvPicPr>
          <p:nvPr/>
        </p:nvPicPr>
        <p:blipFill>
          <a:blip r:embed="rId2" cstate="print"/>
          <a:srcRect l="35492" t="871" r="6681" b="29426"/>
          <a:stretch>
            <a:fillRect/>
          </a:stretch>
        </p:blipFill>
        <p:spPr bwMode="auto">
          <a:xfrm rot="10800000">
            <a:off x="5148064" y="260647"/>
            <a:ext cx="3696952" cy="6118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20" name="Picture 12" descr="G:\Князева\2016-04-13 2\2 001.jpg"/>
          <p:cNvPicPr>
            <a:picLocks noChangeAspect="1" noChangeArrowheads="1"/>
          </p:cNvPicPr>
          <p:nvPr/>
        </p:nvPicPr>
        <p:blipFill>
          <a:blip r:embed="rId3" cstate="print"/>
          <a:srcRect l="32512" r="4489" b="29214"/>
          <a:stretch>
            <a:fillRect/>
          </a:stretch>
        </p:blipFill>
        <p:spPr bwMode="auto">
          <a:xfrm rot="10800000">
            <a:off x="251518" y="260647"/>
            <a:ext cx="3888433" cy="5998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Князева\2016-04-13 3\3 001.jpg"/>
          <p:cNvPicPr>
            <a:picLocks noChangeAspect="1" noChangeArrowheads="1"/>
          </p:cNvPicPr>
          <p:nvPr/>
        </p:nvPicPr>
        <p:blipFill>
          <a:blip r:embed="rId2" cstate="print"/>
          <a:srcRect l="34384" t="2024" r="7249" b="28684"/>
          <a:stretch>
            <a:fillRect/>
          </a:stretch>
        </p:blipFill>
        <p:spPr bwMode="auto">
          <a:xfrm rot="10800000">
            <a:off x="5004048" y="188640"/>
            <a:ext cx="3730998" cy="608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5" name="Picture 3" descr="G:\Князева\2016-04-13 4\4 001.jpg"/>
          <p:cNvPicPr>
            <a:picLocks noChangeAspect="1" noChangeArrowheads="1"/>
          </p:cNvPicPr>
          <p:nvPr/>
        </p:nvPicPr>
        <p:blipFill>
          <a:blip r:embed="rId3" cstate="print"/>
          <a:srcRect l="35649" t="740" r="5057" b="29082"/>
          <a:stretch>
            <a:fillRect/>
          </a:stretch>
        </p:blipFill>
        <p:spPr bwMode="auto">
          <a:xfrm rot="10800000">
            <a:off x="395536" y="188640"/>
            <a:ext cx="3744416" cy="6084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Князева\2016-04-13 5\5 001.jpg"/>
          <p:cNvPicPr>
            <a:picLocks noChangeAspect="1" noChangeArrowheads="1"/>
          </p:cNvPicPr>
          <p:nvPr/>
        </p:nvPicPr>
        <p:blipFill>
          <a:blip r:embed="rId2" cstate="print"/>
          <a:srcRect l="34724" t="2281" r="8762" b="29014"/>
          <a:stretch>
            <a:fillRect/>
          </a:stretch>
        </p:blipFill>
        <p:spPr bwMode="auto">
          <a:xfrm rot="10800000">
            <a:off x="5148064" y="404664"/>
            <a:ext cx="3580712" cy="5976664"/>
          </a:xfrm>
          <a:prstGeom prst="rect">
            <a:avLst/>
          </a:prstGeom>
          <a:noFill/>
        </p:spPr>
      </p:pic>
      <p:pic>
        <p:nvPicPr>
          <p:cNvPr id="19459" name="Picture 3" descr="G:\Князева\2016-04-13 6\6 001.jpg"/>
          <p:cNvPicPr>
            <a:picLocks noChangeAspect="1" noChangeArrowheads="1"/>
          </p:cNvPicPr>
          <p:nvPr/>
        </p:nvPicPr>
        <p:blipFill>
          <a:blip r:embed="rId3" cstate="print"/>
          <a:srcRect l="35197" t="1350" r="4583" b="28472"/>
          <a:stretch>
            <a:fillRect/>
          </a:stretch>
        </p:blipFill>
        <p:spPr bwMode="auto">
          <a:xfrm rot="10800000">
            <a:off x="611560" y="368660"/>
            <a:ext cx="3757918" cy="6012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Князева\2016-04-13 7\7 001.jpg"/>
          <p:cNvPicPr>
            <a:picLocks noChangeAspect="1" noChangeArrowheads="1"/>
          </p:cNvPicPr>
          <p:nvPr/>
        </p:nvPicPr>
        <p:blipFill>
          <a:blip r:embed="rId2" cstate="print"/>
          <a:srcRect l="34551" t="927" r="4303" b="29151"/>
          <a:stretch>
            <a:fillRect/>
          </a:stretch>
        </p:blipFill>
        <p:spPr bwMode="auto">
          <a:xfrm rot="10800000">
            <a:off x="4838910" y="188640"/>
            <a:ext cx="4053570" cy="636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 descr="G:\Князева\2016-04-13 8\8 001.jpg"/>
          <p:cNvPicPr>
            <a:picLocks noChangeAspect="1" noChangeArrowheads="1"/>
          </p:cNvPicPr>
          <p:nvPr/>
        </p:nvPicPr>
        <p:blipFill>
          <a:blip r:embed="rId3" cstate="print"/>
          <a:srcRect l="32486" r="6368" b="29316"/>
          <a:stretch>
            <a:fillRect/>
          </a:stretch>
        </p:blipFill>
        <p:spPr bwMode="auto">
          <a:xfrm rot="10800000">
            <a:off x="340817" y="188640"/>
            <a:ext cx="3992580" cy="633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:\Князева\2016-04-13 9\9 001.jpg"/>
          <p:cNvPicPr>
            <a:picLocks noChangeAspect="1" noChangeArrowheads="1"/>
          </p:cNvPicPr>
          <p:nvPr/>
        </p:nvPicPr>
        <p:blipFill>
          <a:blip r:embed="rId2" cstate="print"/>
          <a:srcRect l="32524" t="1350" r="4477" b="28981"/>
          <a:stretch>
            <a:fillRect/>
          </a:stretch>
        </p:blipFill>
        <p:spPr bwMode="auto">
          <a:xfrm rot="10800000">
            <a:off x="323529" y="188640"/>
            <a:ext cx="4211960" cy="639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7" name="Picture 3" descr="G:\Князева\2016-04-13 10\10 001.jpg"/>
          <p:cNvPicPr>
            <a:picLocks noChangeAspect="1" noChangeArrowheads="1"/>
          </p:cNvPicPr>
          <p:nvPr/>
        </p:nvPicPr>
        <p:blipFill>
          <a:blip r:embed="rId3" cstate="print"/>
          <a:srcRect l="35665" t="1350" r="5042" b="29147"/>
          <a:stretch>
            <a:fillRect/>
          </a:stretch>
        </p:blipFill>
        <p:spPr bwMode="auto">
          <a:xfrm rot="10800000">
            <a:off x="4860032" y="188639"/>
            <a:ext cx="3960440" cy="637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Князева\2016-04-13 11\11 001.jpg"/>
          <p:cNvPicPr>
            <a:picLocks noChangeAspect="1" noChangeArrowheads="1"/>
          </p:cNvPicPr>
          <p:nvPr/>
        </p:nvPicPr>
        <p:blipFill>
          <a:blip r:embed="rId2" cstate="print"/>
          <a:srcRect l="34279" t="1350" r="3648" b="29147"/>
          <a:stretch>
            <a:fillRect/>
          </a:stretch>
        </p:blipFill>
        <p:spPr bwMode="auto">
          <a:xfrm rot="10800000">
            <a:off x="4781200" y="238336"/>
            <a:ext cx="4183288" cy="643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1" name="Picture 3" descr="G:\Князева\2016-04-13 12\12 001.jpg"/>
          <p:cNvPicPr>
            <a:picLocks noChangeAspect="1" noChangeArrowheads="1"/>
          </p:cNvPicPr>
          <p:nvPr/>
        </p:nvPicPr>
        <p:blipFill>
          <a:blip r:embed="rId3" cstate="print"/>
          <a:srcRect l="34634" t="1350" r="6072" b="29147"/>
          <a:stretch>
            <a:fillRect/>
          </a:stretch>
        </p:blipFill>
        <p:spPr bwMode="auto">
          <a:xfrm rot="10800000">
            <a:off x="179512" y="223519"/>
            <a:ext cx="3960439" cy="6373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G:\Князева\2016-04-13 13\13 001.jpg"/>
          <p:cNvPicPr>
            <a:picLocks noChangeAspect="1" noChangeArrowheads="1"/>
          </p:cNvPicPr>
          <p:nvPr/>
        </p:nvPicPr>
        <p:blipFill>
          <a:blip r:embed="rId2" cstate="print"/>
          <a:srcRect l="34127" t="1350" r="4726" b="29147"/>
          <a:stretch>
            <a:fillRect/>
          </a:stretch>
        </p:blipFill>
        <p:spPr bwMode="auto">
          <a:xfrm rot="10800000">
            <a:off x="4932040" y="394845"/>
            <a:ext cx="3816424" cy="5955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5" name="Picture 3" descr="G:\Князева\2016-04-13 14\14 001.jpg"/>
          <p:cNvPicPr>
            <a:picLocks noChangeAspect="1" noChangeArrowheads="1"/>
          </p:cNvPicPr>
          <p:nvPr/>
        </p:nvPicPr>
        <p:blipFill>
          <a:blip r:embed="rId3" cstate="print"/>
          <a:srcRect l="33865" t="1350" r="5915" b="28663"/>
          <a:stretch>
            <a:fillRect/>
          </a:stretch>
        </p:blipFill>
        <p:spPr bwMode="auto">
          <a:xfrm rot="10800000">
            <a:off x="577136" y="404664"/>
            <a:ext cx="3706832" cy="591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zemljapredkov.ru/wp-content/uploads/sites/6/2015/01/abdulino.jpg"/>
          <p:cNvPicPr>
            <a:picLocks noChangeAspect="1" noChangeArrowheads="1"/>
          </p:cNvPicPr>
          <p:nvPr/>
        </p:nvPicPr>
        <p:blipFill>
          <a:blip r:embed="rId2" cstate="print"/>
          <a:srcRect l="3125" t="2180" r="1621" b="1890"/>
          <a:stretch>
            <a:fillRect/>
          </a:stretch>
        </p:blipFill>
        <p:spPr bwMode="auto">
          <a:xfrm>
            <a:off x="98423" y="72008"/>
            <a:ext cx="5697713" cy="6669360"/>
          </a:xfrm>
          <a:prstGeom prst="rect">
            <a:avLst/>
          </a:prstGeom>
          <a:noFill/>
        </p:spPr>
      </p:pic>
      <p:pic>
        <p:nvPicPr>
          <p:cNvPr id="11269" name="Picture 5" descr="C:\Users\Админ\Desktop\f57a2f557b098c43f11ab969efe1504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7628"/>
            <a:ext cx="1728192" cy="2951372"/>
          </a:xfrm>
          <a:prstGeom prst="rect">
            <a:avLst/>
          </a:prstGeom>
          <a:noFill/>
        </p:spPr>
      </p:pic>
      <p:pic>
        <p:nvPicPr>
          <p:cNvPr id="11270" name="Picture 6" descr="C:\Users\Админ\Desktop\tumblr_nnywmtMX9s1sia7spo1_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933056"/>
            <a:ext cx="2952328" cy="1990649"/>
          </a:xfrm>
          <a:prstGeom prst="rect">
            <a:avLst/>
          </a:prstGeom>
          <a:noFill/>
        </p:spPr>
      </p:pic>
      <p:sp useBgFill="1">
        <p:nvSpPr>
          <p:cNvPr id="8" name="TextBox 7"/>
          <p:cNvSpPr txBox="1"/>
          <p:nvPr/>
        </p:nvSpPr>
        <p:spPr>
          <a:xfrm>
            <a:off x="4067944" y="44624"/>
            <a:ext cx="5040560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  <a:latin typeface="Bookman Old Style" pitchFamily="18" charset="0"/>
              </a:rPr>
              <a:t>Герб и флаг Абдулинского района</a:t>
            </a:r>
            <a:endParaRPr lang="ru-RU" sz="2000" b="1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Князева\2016-04-13 15\15 001.jpg"/>
          <p:cNvPicPr>
            <a:picLocks noChangeAspect="1" noChangeArrowheads="1"/>
          </p:cNvPicPr>
          <p:nvPr/>
        </p:nvPicPr>
        <p:blipFill>
          <a:blip r:embed="rId2" cstate="print"/>
          <a:srcRect l="35334" t="1350" r="5372" b="29147"/>
          <a:stretch>
            <a:fillRect/>
          </a:stretch>
        </p:blipFill>
        <p:spPr bwMode="auto">
          <a:xfrm rot="10800000">
            <a:off x="318870" y="216023"/>
            <a:ext cx="3821082" cy="6149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9" name="Picture 3" descr="G:\Князева\2016-04-13 16\16 001.jpg"/>
          <p:cNvPicPr>
            <a:picLocks noChangeAspect="1" noChangeArrowheads="1"/>
          </p:cNvPicPr>
          <p:nvPr/>
        </p:nvPicPr>
        <p:blipFill>
          <a:blip r:embed="rId3" cstate="print"/>
          <a:srcRect l="35378" t="2699" r="5329" b="29147"/>
          <a:stretch>
            <a:fillRect/>
          </a:stretch>
        </p:blipFill>
        <p:spPr bwMode="auto">
          <a:xfrm rot="10800000">
            <a:off x="4803147" y="260648"/>
            <a:ext cx="3945317" cy="6226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Князева\2016-04-13 17\17 001.jpg"/>
          <p:cNvPicPr>
            <a:picLocks noChangeAspect="1" noChangeArrowheads="1"/>
          </p:cNvPicPr>
          <p:nvPr/>
        </p:nvPicPr>
        <p:blipFill>
          <a:blip r:embed="rId2" cstate="print"/>
          <a:srcRect l="41420" r="4846" b="29016"/>
          <a:stretch>
            <a:fillRect/>
          </a:stretch>
        </p:blipFill>
        <p:spPr bwMode="auto">
          <a:xfrm rot="10800000">
            <a:off x="5148063" y="188640"/>
            <a:ext cx="3496307" cy="634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3" name="Picture 3" descr="G:\Князева\2016-04-13 18\18 001.jpg"/>
          <p:cNvPicPr>
            <a:picLocks noChangeAspect="1" noChangeArrowheads="1"/>
          </p:cNvPicPr>
          <p:nvPr/>
        </p:nvPicPr>
        <p:blipFill>
          <a:blip r:embed="rId3" cstate="print"/>
          <a:srcRect l="38760" r="6579" b="29147"/>
          <a:stretch>
            <a:fillRect/>
          </a:stretch>
        </p:blipFill>
        <p:spPr bwMode="auto">
          <a:xfrm rot="10800000">
            <a:off x="539551" y="161177"/>
            <a:ext cx="3600400" cy="6407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Князева\2016-04-13 19\19 001.jpg"/>
          <p:cNvPicPr>
            <a:picLocks noChangeAspect="1" noChangeArrowheads="1"/>
          </p:cNvPicPr>
          <p:nvPr/>
        </p:nvPicPr>
        <p:blipFill>
          <a:blip r:embed="rId2" cstate="print"/>
          <a:srcRect l="32486" t="1350" r="5441" b="28663"/>
          <a:stretch>
            <a:fillRect/>
          </a:stretch>
        </p:blipFill>
        <p:spPr bwMode="auto">
          <a:xfrm rot="10800000">
            <a:off x="4788024" y="188640"/>
            <a:ext cx="4032448" cy="6242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7" name="Picture 3" descr="G:\Князева\2016-04-13 21\21 001.jpg"/>
          <p:cNvPicPr>
            <a:picLocks noChangeAspect="1" noChangeArrowheads="1"/>
          </p:cNvPicPr>
          <p:nvPr/>
        </p:nvPicPr>
        <p:blipFill>
          <a:blip r:embed="rId3" cstate="print"/>
          <a:srcRect l="33353" t="2024" r="6713" b="28472"/>
          <a:stretch>
            <a:fillRect/>
          </a:stretch>
        </p:blipFill>
        <p:spPr bwMode="auto">
          <a:xfrm rot="10800000">
            <a:off x="395534" y="188640"/>
            <a:ext cx="3889472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Князева\2016-04-13 22\22 001.jpg"/>
          <p:cNvPicPr>
            <a:picLocks noChangeAspect="1" noChangeArrowheads="1"/>
          </p:cNvPicPr>
          <p:nvPr/>
        </p:nvPicPr>
        <p:blipFill>
          <a:blip r:embed="rId2" cstate="print"/>
          <a:srcRect l="33210" t="2024" r="7497" b="29147"/>
          <a:stretch>
            <a:fillRect/>
          </a:stretch>
        </p:blipFill>
        <p:spPr bwMode="auto">
          <a:xfrm rot="10800000">
            <a:off x="4860032" y="260647"/>
            <a:ext cx="3888432" cy="6197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1" name="Picture 3" descr="G:\Князева\2016-04-13 23\23 001.jpg"/>
          <p:cNvPicPr>
            <a:picLocks noChangeAspect="1" noChangeArrowheads="1"/>
          </p:cNvPicPr>
          <p:nvPr/>
        </p:nvPicPr>
        <p:blipFill>
          <a:blip r:embed="rId3" cstate="print"/>
          <a:srcRect l="36540" t="983" r="6489" b="28472"/>
          <a:stretch>
            <a:fillRect/>
          </a:stretch>
        </p:blipFill>
        <p:spPr bwMode="auto">
          <a:xfrm rot="10800000">
            <a:off x="539552" y="260648"/>
            <a:ext cx="3684909" cy="626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:\Князева\2016-04-13 24\24 001.jpg"/>
          <p:cNvPicPr>
            <a:picLocks noChangeAspect="1" noChangeArrowheads="1"/>
          </p:cNvPicPr>
          <p:nvPr/>
        </p:nvPicPr>
        <p:blipFill>
          <a:blip r:embed="rId2" cstate="print"/>
          <a:srcRect l="3706" t="51284" r="869" b="5529"/>
          <a:stretch>
            <a:fillRect/>
          </a:stretch>
        </p:blipFill>
        <p:spPr bwMode="auto">
          <a:xfrm rot="5400000">
            <a:off x="-623265" y="1351456"/>
            <a:ext cx="614205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5" name="Picture 3" descr="G:\Князева\2016-04-13 24\24 001.jpg"/>
          <p:cNvPicPr>
            <a:picLocks noChangeAspect="1" noChangeArrowheads="1"/>
          </p:cNvPicPr>
          <p:nvPr/>
        </p:nvPicPr>
        <p:blipFill>
          <a:blip r:embed="rId2" cstate="print"/>
          <a:srcRect l="4632" t="418" b="54789"/>
          <a:stretch>
            <a:fillRect/>
          </a:stretch>
        </p:blipFill>
        <p:spPr bwMode="auto">
          <a:xfrm rot="5400000">
            <a:off x="3845873" y="1334720"/>
            <a:ext cx="6048672" cy="39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F:\ИНФОРОМАЦИОННЫЙ  МАТЕРИАЛ\Почётные граждане\Раваев Иван Федорович\Раваев.jpg"/>
          <p:cNvPicPr>
            <a:picLocks noChangeAspect="1" noChangeArrowheads="1"/>
          </p:cNvPicPr>
          <p:nvPr/>
        </p:nvPicPr>
        <p:blipFill>
          <a:blip r:embed="rId2" cstate="print"/>
          <a:srcRect t="1499" b="4079"/>
          <a:stretch>
            <a:fillRect/>
          </a:stretch>
        </p:blipFill>
        <p:spPr bwMode="auto">
          <a:xfrm>
            <a:off x="335762" y="188640"/>
            <a:ext cx="394820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F:\ИНФОРОМАЦИОННЫЙ  МАТЕРИАЛ\Почётные граждане\Качалов И.А\Безымянн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862" y="188640"/>
            <a:ext cx="3972602" cy="598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6097" y="3429000"/>
            <a:ext cx="35283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Петров Александр Иванович</a:t>
            </a:r>
          </a:p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Родился 25 сентября 1935 года на разъезде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Мочегай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Асекеевского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района Оренбургской области. Учился в Московском государственном университете им. Ломоносова. Пятнадцать лет проработал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Абдулинском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историко-краеведческом музее. Награжден правительственными наградами.</a:t>
            </a:r>
          </a:p>
          <a:p>
            <a:pPr algn="ctr"/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F:\ИНФОРОМАЦИОННЫЙ  МАТЕРИАЛ\Почётные граждане\Петров Александр Иванович\книги Петрова А.И,\P1080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53154">
            <a:off x="284235" y="248191"/>
            <a:ext cx="3981493" cy="2986120"/>
          </a:xfrm>
          <a:prstGeom prst="rect">
            <a:avLst/>
          </a:prstGeom>
          <a:noFill/>
        </p:spPr>
      </p:pic>
      <p:pic>
        <p:nvPicPr>
          <p:cNvPr id="30723" name="Picture 3" descr="F:\ИНФОРОМАЦИОННЫЙ  МАТЕРИАЛ\Почётные граждане\Петров Александр Иванович\книги Петрова А.И,\P10809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35990">
            <a:off x="219530" y="3250567"/>
            <a:ext cx="5086008" cy="3019818"/>
          </a:xfrm>
          <a:prstGeom prst="rect">
            <a:avLst/>
          </a:prstGeom>
          <a:noFill/>
        </p:spPr>
      </p:pic>
      <p:pic>
        <p:nvPicPr>
          <p:cNvPr id="30724" name="Picture 4" descr="F:\ИНФОРОМАЦИОННЫЙ  МАТЕРИАЛ\Почётные граждане\Петров Александр Иванович\Петров А.И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88640"/>
            <a:ext cx="3451953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дмин\Desktop\для работы по вово\P1100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6528724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C:\Users\Админ\Desktop\для работы по вово\P1100634.JPG"/>
          <p:cNvPicPr>
            <a:picLocks noChangeAspect="1" noChangeArrowheads="1"/>
          </p:cNvPicPr>
          <p:nvPr/>
        </p:nvPicPr>
        <p:blipFill>
          <a:blip r:embed="rId3" cstate="print"/>
          <a:srcRect l="16471" t="40784" r="7059" b="23137"/>
          <a:stretch>
            <a:fillRect/>
          </a:stretch>
        </p:blipFill>
        <p:spPr bwMode="auto">
          <a:xfrm>
            <a:off x="179512" y="4115846"/>
            <a:ext cx="3960440" cy="1401386"/>
          </a:xfrm>
          <a:prstGeom prst="rect">
            <a:avLst/>
          </a:prstGeom>
          <a:noFill/>
        </p:spPr>
      </p:pic>
      <p:pic>
        <p:nvPicPr>
          <p:cNvPr id="36870" name="Picture 6" descr="C:\Users\Админ\Desktop\для работы по вово\P1100630.JPG"/>
          <p:cNvPicPr>
            <a:picLocks noChangeAspect="1" noChangeArrowheads="1"/>
          </p:cNvPicPr>
          <p:nvPr/>
        </p:nvPicPr>
        <p:blipFill>
          <a:blip r:embed="rId4" cstate="print"/>
          <a:srcRect l="2381" t="22500" r="77381" b="29880"/>
          <a:stretch>
            <a:fillRect/>
          </a:stretch>
        </p:blipFill>
        <p:spPr bwMode="auto">
          <a:xfrm>
            <a:off x="683568" y="1518670"/>
            <a:ext cx="1368152" cy="241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95936" y="5373216"/>
            <a:ext cx="49685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Bookman Old Style" pitchFamily="18" charset="0"/>
              </a:rPr>
              <a:t>Поздравление Председателя Законодательного Собрания Оренбургской области, адресованное жителям города Абдулино в связи с празднованием 220-летия со дня его основания и 90-летия присвоения ему статуса города</a:t>
            </a:r>
            <a:endParaRPr lang="ru-RU" sz="1400" dirty="0">
              <a:latin typeface="Bookman Old Style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6266" y="212418"/>
            <a:ext cx="1944215" cy="259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Админ\Desktop\насейкин.jpg"/>
          <p:cNvPicPr>
            <a:picLocks noChangeAspect="1" noChangeArrowheads="1"/>
          </p:cNvPicPr>
          <p:nvPr/>
        </p:nvPicPr>
        <p:blipFill>
          <a:blip r:embed="rId3" cstate="print"/>
          <a:srcRect l="7922" r="8429" b="5775"/>
          <a:stretch>
            <a:fillRect/>
          </a:stretch>
        </p:blipFill>
        <p:spPr bwMode="auto">
          <a:xfrm>
            <a:off x="323528" y="188640"/>
            <a:ext cx="2952328" cy="249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Админ\Desktop\трофимов.jpg"/>
          <p:cNvPicPr>
            <a:picLocks noChangeAspect="1" noChangeArrowheads="1"/>
          </p:cNvPicPr>
          <p:nvPr/>
        </p:nvPicPr>
        <p:blipFill>
          <a:blip r:embed="rId4" cstate="print"/>
          <a:srcRect l="7224" r="16868"/>
          <a:stretch>
            <a:fillRect/>
          </a:stretch>
        </p:blipFill>
        <p:spPr bwMode="auto">
          <a:xfrm>
            <a:off x="2682862" y="1664735"/>
            <a:ext cx="2304256" cy="2276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C:\Users\Админ\Desktop\миронов.jpg"/>
          <p:cNvPicPr>
            <a:picLocks noChangeAspect="1" noChangeArrowheads="1"/>
          </p:cNvPicPr>
          <p:nvPr/>
        </p:nvPicPr>
        <p:blipFill>
          <a:blip r:embed="rId5" cstate="print"/>
          <a:srcRect l="11288" t="6044" r="6025"/>
          <a:stretch>
            <a:fillRect/>
          </a:stretch>
        </p:blipFill>
        <p:spPr bwMode="auto">
          <a:xfrm>
            <a:off x="2790874" y="3085589"/>
            <a:ext cx="2088232" cy="181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http://files.spravker.ru/media/news/photo/2014/09/02/12/180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77542"/>
            <a:ext cx="4392488" cy="65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C:\Users\Админ\Desktop\Горбунов_Владимир_Иванович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4587" y="4418329"/>
            <a:ext cx="1541283" cy="205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Z:\Дорошин С.М 001.jpg"/>
          <p:cNvPicPr>
            <a:picLocks noChangeAspect="1" noChangeArrowheads="1"/>
          </p:cNvPicPr>
          <p:nvPr/>
        </p:nvPicPr>
        <p:blipFill>
          <a:blip r:embed="rId8" cstate="print"/>
          <a:srcRect l="4820" r="10824" b="16724"/>
          <a:stretch>
            <a:fillRect/>
          </a:stretch>
        </p:blipFill>
        <p:spPr bwMode="auto">
          <a:xfrm>
            <a:off x="251520" y="1988840"/>
            <a:ext cx="252028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5" name="Picture 7" descr="C:\Users\Админ\Desktop\шерстобитов.jpg"/>
          <p:cNvPicPr>
            <a:picLocks noChangeAspect="1" noChangeArrowheads="1"/>
          </p:cNvPicPr>
          <p:nvPr/>
        </p:nvPicPr>
        <p:blipFill>
          <a:blip r:embed="rId9" cstate="print"/>
          <a:srcRect l="55089" t="5329" r="4777"/>
          <a:stretch>
            <a:fillRect/>
          </a:stretch>
        </p:blipFill>
        <p:spPr bwMode="auto">
          <a:xfrm>
            <a:off x="179512" y="3761656"/>
            <a:ext cx="2595240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 rot="21387187">
            <a:off x="864192" y="5343552"/>
            <a:ext cx="799930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>
                <a:solidFill>
                  <a:srgbClr val="C00000"/>
                </a:solidFill>
                <a:latin typeface="Monotype Corsiva" pitchFamily="66" charset="0"/>
              </a:rPr>
              <a:t>Во главе города и района</a:t>
            </a:r>
            <a:endParaRPr lang="ru-RU" sz="6600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9153"/>
            <a:ext cx="4427537" cy="589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46936" y="4782889"/>
            <a:ext cx="8445544" cy="18158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Никифоров Александр Петрович 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20 лет – с 1971 по 1991 гг. – возглавлял</a:t>
            </a:r>
          </a:p>
          <a:p>
            <a:pPr algn="ctr"/>
            <a:r>
              <a:rPr lang="ru-RU" sz="2800" dirty="0">
                <a:latin typeface="Bookman Old Style" pitchFamily="18" charset="0"/>
              </a:rPr>
              <a:t>и</a:t>
            </a:r>
            <a:r>
              <a:rPr lang="ru-RU" sz="2800" dirty="0" smtClean="0">
                <a:latin typeface="Bookman Old Style" pitchFamily="18" charset="0"/>
              </a:rPr>
              <a:t>сполнительный комитет </a:t>
            </a:r>
            <a:r>
              <a:rPr lang="ru-RU" sz="2800" dirty="0" err="1" smtClean="0">
                <a:latin typeface="Bookman Old Style" pitchFamily="18" charset="0"/>
              </a:rPr>
              <a:t>абдулинского</a:t>
            </a:r>
            <a:r>
              <a:rPr lang="ru-RU" sz="2800" dirty="0" smtClean="0">
                <a:latin typeface="Bookman Old Style" pitchFamily="18" charset="0"/>
              </a:rPr>
              <a:t> городского совета.</a:t>
            </a:r>
            <a:endParaRPr lang="ru-RU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680520" cy="462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4437112"/>
            <a:ext cx="8712968" cy="224676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Трофимов Юрий Вячеславович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С 1991 года стоял во главе города и района. На время его управления муниципальным образованием пришлись сложные реформы и напряженная обстановка в обществе.</a:t>
            </a:r>
            <a:endParaRPr lang="ru-RU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дмин\Desktop\Горбунов_Владимир_Иван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88641"/>
            <a:ext cx="3510389" cy="468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4826675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Горбунов Владимир Иванович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Возглавлял муниципалитет с 2000 по 2008 год. В своей работе приоритетным считал социальное партнерство. </a:t>
            </a:r>
            <a:endParaRPr lang="ru-RU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Z:\Дорошин С.М 001.jpg"/>
          <p:cNvPicPr>
            <a:picLocks noChangeAspect="1" noChangeArrowheads="1"/>
          </p:cNvPicPr>
          <p:nvPr/>
        </p:nvPicPr>
        <p:blipFill>
          <a:blip r:embed="rId3" cstate="print"/>
          <a:srcRect r="4839" b="16407"/>
          <a:stretch>
            <a:fillRect/>
          </a:stretch>
        </p:blipFill>
        <p:spPr bwMode="auto">
          <a:xfrm>
            <a:off x="323527" y="260648"/>
            <a:ext cx="4691021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4365104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Дорошин Сергей Михайлович</a:t>
            </a: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Глава МО «Город Абдулино». Выборы проводились из состава депутатов представительного органов местного самоуправления.</a:t>
            </a:r>
            <a:endParaRPr lang="ru-RU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Админ\Desktop\миронов.jpg"/>
          <p:cNvPicPr>
            <a:picLocks noChangeAspect="1" noChangeArrowheads="1"/>
          </p:cNvPicPr>
          <p:nvPr/>
        </p:nvPicPr>
        <p:blipFill>
          <a:blip r:embed="rId2" cstate="print"/>
          <a:srcRect l="10105" r="3424" b="10930"/>
          <a:stretch>
            <a:fillRect/>
          </a:stretch>
        </p:blipFill>
        <p:spPr bwMode="auto">
          <a:xfrm>
            <a:off x="3924771" y="476672"/>
            <a:ext cx="4747946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4365104"/>
            <a:ext cx="864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Миронов Петр Владимирович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Глава МО </a:t>
            </a:r>
            <a:r>
              <a:rPr lang="ru-RU" sz="2800" dirty="0" smtClean="0">
                <a:latin typeface="Bookman Old Style" pitchFamily="18" charset="0"/>
              </a:rPr>
              <a:t>«</a:t>
            </a:r>
            <a:r>
              <a:rPr lang="ru-RU" sz="2800" dirty="0" err="1" smtClean="0">
                <a:latin typeface="Bookman Old Style" pitchFamily="18" charset="0"/>
              </a:rPr>
              <a:t>Абдулинский</a:t>
            </a:r>
            <a:r>
              <a:rPr lang="ru-RU" sz="2800" dirty="0" smtClean="0">
                <a:latin typeface="Bookman Old Style" pitchFamily="18" charset="0"/>
              </a:rPr>
              <a:t> район» с 2008 года. Сложил свои полномочия в связи с ухудшением здоровья. </a:t>
            </a:r>
            <a:endParaRPr lang="ru-RU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Админ\Desktop\шерстобитов.jpg"/>
          <p:cNvPicPr>
            <a:picLocks noChangeAspect="1" noChangeArrowheads="1"/>
          </p:cNvPicPr>
          <p:nvPr/>
        </p:nvPicPr>
        <p:blipFill>
          <a:blip r:embed="rId3" cstate="print"/>
          <a:srcRect l="54202" t="3705" r="5663" b="3960"/>
          <a:stretch>
            <a:fillRect/>
          </a:stretch>
        </p:blipFill>
        <p:spPr bwMode="auto">
          <a:xfrm>
            <a:off x="251520" y="260648"/>
            <a:ext cx="3960440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4797152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Шерстобитов Александр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Харлампиевич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2800" dirty="0" smtClean="0">
                <a:latin typeface="Bookman Old Style" pitchFamily="18" charset="0"/>
              </a:rPr>
              <a:t>Занимал пост главы администрации МО «</a:t>
            </a:r>
            <a:r>
              <a:rPr lang="ru-RU" sz="2800" dirty="0" err="1" smtClean="0">
                <a:latin typeface="Bookman Old Style" pitchFamily="18" charset="0"/>
              </a:rPr>
              <a:t>Абдулинский</a:t>
            </a:r>
            <a:r>
              <a:rPr lang="ru-RU" sz="2800" dirty="0" smtClean="0">
                <a:latin typeface="Bookman Old Style" pitchFamily="18" charset="0"/>
              </a:rPr>
              <a:t> район» с 2012 по 2015 гг. </a:t>
            </a:r>
            <a:endParaRPr lang="ru-RU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571</Words>
  <Application>Microsoft Office PowerPoint</Application>
  <PresentationFormat>Экран (4:3)</PresentationFormat>
  <Paragraphs>40</Paragraphs>
  <Slides>27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82</cp:revision>
  <dcterms:created xsi:type="dcterms:W3CDTF">2016-04-13T06:08:22Z</dcterms:created>
  <dcterms:modified xsi:type="dcterms:W3CDTF">2016-04-14T10:59:28Z</dcterms:modified>
</cp:coreProperties>
</file>